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 snapToObjects="1">
      <p:cViewPr varScale="1">
        <p:scale>
          <a:sx n="100" d="100"/>
          <a:sy n="10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4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18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0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0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8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4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45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2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1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0"/>
            <a:ext cx="9372600" cy="247744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4200" y="2921000"/>
            <a:ext cx="10934700" cy="3327400"/>
          </a:xfrm>
        </p:spPr>
        <p:txBody>
          <a:bodyPr/>
          <a:lstStyle/>
          <a:p>
            <a:pPr algn="l"/>
            <a:r>
              <a:rPr lang="ru-RU" dirty="0"/>
              <a:t>М</a:t>
            </a:r>
            <a:r>
              <a:rPr lang="ru-RU" dirty="0" smtClean="0"/>
              <a:t>ы </a:t>
            </a:r>
            <a:r>
              <a:rPr lang="ru-RU" dirty="0"/>
              <a:t>начнем разговор о том, как можно измерять качество в </a:t>
            </a:r>
            <a:r>
              <a:rPr lang="ru-RU" dirty="0" smtClean="0"/>
              <a:t>задачах</a:t>
            </a:r>
            <a:r>
              <a:rPr lang="en-US" dirty="0" smtClean="0"/>
              <a:t> </a:t>
            </a:r>
            <a:r>
              <a:rPr lang="ru-RU" dirty="0" smtClean="0"/>
              <a:t>классификации.</a:t>
            </a:r>
            <a:endParaRPr lang="en-US" dirty="0" smtClean="0"/>
          </a:p>
          <a:p>
            <a:pPr algn="l"/>
            <a:endParaRPr lang="en-GB" dirty="0"/>
          </a:p>
          <a:p>
            <a:pPr algn="l"/>
            <a:r>
              <a:rPr lang="ru-RU" dirty="0"/>
              <a:t>И, </a:t>
            </a:r>
            <a:r>
              <a:rPr lang="ru-RU" dirty="0" smtClean="0"/>
              <a:t>возможно, </a:t>
            </a:r>
            <a:r>
              <a:rPr lang="ru-RU" dirty="0"/>
              <a:t>мы уже знаем </a:t>
            </a:r>
            <a:r>
              <a:rPr lang="ru-RU" dirty="0" smtClean="0"/>
              <a:t>ответ </a:t>
            </a:r>
            <a:r>
              <a:rPr lang="ru-RU" dirty="0"/>
              <a:t>на этот вопрос.</a:t>
            </a:r>
            <a:endParaRPr lang="en-GB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5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Первая метрика, о которой мы поговорим — это точность или </a:t>
            </a:r>
            <a:r>
              <a:rPr lang="en-GB" sz="2000" dirty="0"/>
              <a:t>precision</a:t>
            </a:r>
            <a:r>
              <a:rPr lang="ru-RU" sz="2000" dirty="0"/>
              <a:t>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Она показывает, насколько мы можем доверять классификатору в случае, если он срабатывает.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случае, если он относит объект к первому классу.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Формально точность задаётся как отношение числа верных срабатываний к общему числу срабатываний, то есть </a:t>
            </a:r>
            <a:endParaRPr lang="ru-RU" sz="2000" dirty="0" smtClean="0"/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число </a:t>
            </a:r>
            <a:r>
              <a:rPr lang="ru-RU" sz="2000" dirty="0"/>
              <a:t>верных срабатываний плюс число ложных срабатываний.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en-GB" sz="2000" dirty="0"/>
              <a:t>True Positive</a:t>
            </a:r>
            <a:r>
              <a:rPr lang="ru-RU" sz="2000" dirty="0"/>
              <a:t> плюс </a:t>
            </a:r>
            <a:r>
              <a:rPr lang="en-GB" sz="2000" dirty="0"/>
              <a:t>False Positive</a:t>
            </a:r>
            <a:r>
              <a:rPr lang="ru-RU" sz="2000" dirty="0"/>
              <a:t>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34" y="548737"/>
            <a:ext cx="4644527" cy="242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85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Давайте посчитаем точность в нашем примере.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 случае с первой моделью, она срабатывает на ста объектах, и из них 80 действительно относятся к первом классу.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Значит, нам нужно 80 поделить на сто.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Получаем 0.8.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Точность первого алгоритма = 0.8 или 80 процентам.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Вторая модель срабатывает на пятидесяти объектах, и из них 48 — это верные срабатывания.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Её точность равняется 48 поделить на 50 или 0.96.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Её точность гораздо выше, она равняется 96 %.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Если вторая модель срабатывает, то мы можем быть с большой долей вероятности уверены, что это срабатывание верное.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8687"/>
            <a:ext cx="4790026" cy="270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07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774700"/>
            <a:ext cx="7226300" cy="58801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Вторая метрика — это полнота или </a:t>
            </a:r>
            <a:r>
              <a:rPr lang="en-GB" sz="1800" dirty="0"/>
              <a:t>recall</a:t>
            </a:r>
            <a:r>
              <a:rPr lang="ru-RU" sz="1800" dirty="0"/>
              <a:t>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Она показывает, как много истинных объектов первого класса алгоритм выделяет, на </a:t>
            </a:r>
            <a:r>
              <a:rPr lang="ru-RU" sz="1800" dirty="0" err="1"/>
              <a:t>скольки</a:t>
            </a:r>
            <a:r>
              <a:rPr lang="ru-RU" sz="1800" dirty="0"/>
              <a:t> из них он срабатывает.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Формально она задаётся как отношение числа верных срабатываний к общему числу объектов первого класса выборки, то есть число верных срабатываний плюс число ложных пропусков.</a:t>
            </a:r>
            <a:endParaRPr lang="en-GB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364"/>
            <a:ext cx="4864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94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Посчитаем полноту для наших двух моделей.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К первому классу относится сто объектов.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И первая модель срабатывает на 80 из них, значит её полнота равна 0.8 или 80 %</a:t>
            </a: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Вторая модель срабатывает лишь на 48 положительных объектах.</a:t>
            </a: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Таким образом, её полнота равняется 48 поделить на сто или 0.48.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Вторая модель очень точная, но из-за этого страдает её полнота, она выделяет далеко не все объекты первого класса.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Давайте разберём два примера того, как можно пользоваться точностью и полнотой в совокупности.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987"/>
            <a:ext cx="5266830" cy="314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7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Первый пример про кредитный </a:t>
            </a:r>
            <a:r>
              <a:rPr lang="ru-RU" sz="2000" dirty="0" err="1"/>
              <a:t>скоринг</a:t>
            </a:r>
            <a:r>
              <a:rPr lang="ru-RU" sz="2000" dirty="0"/>
              <a:t>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Представьте, что руководство банка решило, что, если среди всех выданных кредитов не более 5 % будут ошибочными, то есть лишь 5 % из них не вернут, то такая схема не будет убыточной.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Эти невозвращённые кредиты не дадут нам слишком много убытков.</a:t>
            </a: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Таким образом, мы получаем ограничение на точность в 0.95.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Точность должна быть ≥, чем 0.95.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при таком ограничении мы будем максимизировать полноту, то есть стараться выдать кредиты как можно большему количеству хороших заёмщиков.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" y="0"/>
            <a:ext cx="5256262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74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Второй пример про медицинскую диагностику.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Представьте, что мы сделали модель, хотим сделать модель, которая определяет: есть или нет то или иное заболевание у пациента.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При этом наш заказчик требует, чтобы среди </a:t>
            </a:r>
            <a:r>
              <a:rPr lang="ru-RU" sz="1800" dirty="0" smtClean="0"/>
              <a:t>всех протестированных </a:t>
            </a:r>
            <a:r>
              <a:rPr lang="ru-RU" sz="1800" dirty="0"/>
              <a:t>пациентов мы выделили как минимум 80 % тех, которые действительно имеют это заболевание.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Таким образом, мы получаем ограничение, что полнота должна быть не меньше, чем 80 %.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И при этом ограничении мы будет максимизировать точность, то есть пытаться сделать как можно меньше число ложных срабатываний.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Наконец, обратите внимание, как точность и полнота работают на несбалансированных выборках.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116"/>
            <a:ext cx="5257965" cy="268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65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203200"/>
            <a:ext cx="81280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Наконец, обратите внимание, как точность и полнота работают на несбалансированных выборках.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Представьте, что у нас есть выборка, в которой сто объектов первого класса и более десяти тысяч объектов отрицательного класса, -1 класса.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При этом у нас 10 верных срабатываний, 20 ложных срабатываний и 90 ложных пропусков.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 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Доля верных ответов на данной выборке равняется 99 </a:t>
            </a:r>
            <a:r>
              <a:rPr lang="ru-RU" sz="1400" dirty="0" smtClean="0"/>
              <a:t>%. Скорее </a:t>
            </a:r>
            <a:r>
              <a:rPr lang="ru-RU" sz="1400" dirty="0"/>
              <a:t>всего, это число ни о чём не говорит.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Чтобы понять, что плохого с данным алгоритмом, нужно померять точность и полноту.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Давайте измерим точность.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Всего алгоритм срабатывает на тридцати объектах, и из них лишь 10 — это верные срабатывания, значит точность равна 33 %.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  <a:r>
              <a:rPr lang="ru-RU" sz="1400" dirty="0"/>
              <a:t>Видно, что алгоритм делает слишком много ложных срабатываний — 66 %.  </a:t>
            </a:r>
          </a:p>
          <a:p>
            <a:pPr marL="0" indent="0">
              <a:buNone/>
            </a:pPr>
            <a:r>
              <a:rPr lang="ru-RU" sz="1400" dirty="0"/>
              <a:t>Далее полнота.</a:t>
            </a:r>
          </a:p>
          <a:p>
            <a:pPr marL="0" indent="0">
              <a:buNone/>
            </a:pPr>
            <a:r>
              <a:rPr lang="ru-RU" sz="1400" dirty="0"/>
              <a:t>Всего в выборке сто объектов первого класса, из их них лишь на 10 алгоритм срабатывает.</a:t>
            </a:r>
          </a:p>
          <a:p>
            <a:pPr marL="0" indent="0">
              <a:buNone/>
            </a:pPr>
            <a:r>
              <a:rPr lang="ru-RU" sz="1400" dirty="0"/>
              <a:t>Таким образом, полнота равняется 10 %. Видно, что у него также много ложных пропусков.</a:t>
            </a:r>
          </a:p>
          <a:p>
            <a:pPr marL="0" indent="0">
              <a:buNone/>
            </a:pPr>
            <a:r>
              <a:rPr lang="ru-RU" sz="1400" dirty="0"/>
              <a:t>Он пропускает 90 % объектов первого класса.</a:t>
            </a:r>
          </a:p>
          <a:p>
            <a:pPr marL="0" indent="0">
              <a:buNone/>
            </a:pPr>
            <a:r>
              <a:rPr lang="ru-RU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Благодаря точности и полноте мы можем видеть, что не так с этим алгоритмом и что можно пытаться улучшить.</a:t>
            </a:r>
            <a:endParaRPr lang="ru-RU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83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203200"/>
            <a:ext cx="81280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Наконец, обратите внимание, как точность и полнота работают на несбалансированных выборках.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Представьте, что у нас есть выборка, в которой сто объектов первого класса и более десяти тысяч объектов отрицательного класса, -1 класса.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При этом у нас 10 верных срабатываний, 20 ложных срабатываний и 90 ложных пропусков.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 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Доля верных ответов на данной выборке равняется </a:t>
            </a:r>
            <a:r>
              <a:rPr lang="ru-RU" sz="1400"/>
              <a:t>99 </a:t>
            </a:r>
            <a:r>
              <a:rPr lang="ru-RU" sz="1400" smtClean="0"/>
              <a:t>%.</a:t>
            </a:r>
            <a:r>
              <a:rPr lang="ru-RU" sz="1400" dirty="0" smtClean="0"/>
              <a:t> </a:t>
            </a:r>
            <a:r>
              <a:rPr lang="ru-RU" sz="1400" smtClean="0"/>
              <a:t>Скорее </a:t>
            </a:r>
            <a:r>
              <a:rPr lang="ru-RU" sz="1400" dirty="0"/>
              <a:t>всего, это число ни о чём не говорит.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Чтобы понять, что плохого с данным алгоритмом, нужно померять точность и полноту.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Давайте измерим точность.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Всего алгоритм срабатывает на тридцати объектах, и из них лишь 10 — это верные срабатывания, значит точность равна 33 %.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  <a:r>
              <a:rPr lang="ru-RU" sz="1400" dirty="0"/>
              <a:t>Видно, что алгоритм делает слишком много ложных срабатываний — 66 %.  </a:t>
            </a:r>
          </a:p>
          <a:p>
            <a:pPr marL="0" indent="0">
              <a:buNone/>
            </a:pPr>
            <a:r>
              <a:rPr lang="ru-RU" sz="1400" dirty="0"/>
              <a:t>Далее полнота.</a:t>
            </a:r>
          </a:p>
          <a:p>
            <a:pPr marL="0" indent="0">
              <a:buNone/>
            </a:pPr>
            <a:r>
              <a:rPr lang="ru-RU" sz="1400" dirty="0"/>
              <a:t>Всего в выборке сто объектов первого класса, из их них лишь на 10 алгоритм срабатывает.</a:t>
            </a:r>
          </a:p>
          <a:p>
            <a:pPr marL="0" indent="0">
              <a:buNone/>
            </a:pPr>
            <a:r>
              <a:rPr lang="ru-RU" sz="1400" dirty="0"/>
              <a:t>Таким образом, полнота равняется 10 %. Видно, что у него также много ложных пропусков.</a:t>
            </a:r>
          </a:p>
          <a:p>
            <a:pPr marL="0" indent="0">
              <a:buNone/>
            </a:pPr>
            <a:r>
              <a:rPr lang="ru-RU" sz="1400" dirty="0"/>
              <a:t>Он пропускает 90 % объектов первого класса.</a:t>
            </a:r>
          </a:p>
          <a:p>
            <a:pPr marL="0" indent="0">
              <a:buNone/>
            </a:pPr>
            <a:r>
              <a:rPr lang="ru-RU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Благодаря точности и полноте мы можем видеть, что не так с этим алгоритмом и что можно пытаться улучшить.</a:t>
            </a:r>
            <a:endParaRPr lang="ru-RU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30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700" y="203200"/>
            <a:ext cx="71247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Итак, мы с вами ввели матрицу ошибок и на её основе определили две метрики качества: точность и полноту.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Точность измеряет, как много у нас ложных срабатываний, а полнота — как много ложных пропусков. И можно отдавать предпочтение одной или другой в зависимости от специфики задачи.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Также мы выяснили, что точность и полнота могут быть очень полезными в случаях со сбалансированными выборками.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следующей лекции мы поговорим о том, как можно объединить точность и полноту в одну метрику качества.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52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609600"/>
            <a:ext cx="6629400" cy="556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/>
              <a:t>Мы использовали долю неправильных ответов, чтобы обучать линейные классификаторы.</a:t>
            </a:r>
            <a:endParaRPr lang="en-GB" sz="2200" dirty="0"/>
          </a:p>
          <a:p>
            <a:pPr marL="0" indent="0">
              <a:buNone/>
            </a:pPr>
            <a:r>
              <a:rPr lang="ru-RU" sz="2200" dirty="0"/>
              <a:t>Она считается очень просто.</a:t>
            </a:r>
            <a:endParaRPr lang="en-GB" sz="2200" dirty="0"/>
          </a:p>
          <a:p>
            <a:pPr marL="0" indent="0">
              <a:buNone/>
            </a:pPr>
            <a:r>
              <a:rPr lang="ru-RU" sz="2200" dirty="0"/>
              <a:t>Мы для каждого объекта выборки выясняем, дает ли алгоритм правильный ответ или </a:t>
            </a:r>
            <a:r>
              <a:rPr lang="ru-RU" sz="2200" dirty="0" smtClean="0"/>
              <a:t>нет, и </a:t>
            </a:r>
            <a:r>
              <a:rPr lang="ru-RU" sz="2200" dirty="0"/>
              <a:t>если дает неправильный ответ, то записываем единичку, если правильный — </a:t>
            </a:r>
            <a:r>
              <a:rPr lang="ru-RU" sz="2200" dirty="0" smtClean="0"/>
              <a:t>то нолик</a:t>
            </a:r>
            <a:r>
              <a:rPr lang="ru-RU" sz="2200" dirty="0"/>
              <a:t>, и усредняем эти нолики и единички по всем объектам выборки.</a:t>
            </a:r>
            <a:endParaRPr lang="en-GB" sz="2200" dirty="0"/>
          </a:p>
          <a:p>
            <a:pPr marL="0" indent="0">
              <a:buNone/>
            </a:pPr>
            <a:r>
              <a:rPr lang="en-GB" sz="1900" dirty="0"/>
              <a:t> 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200" dirty="0"/>
              <a:t>Так вышло, что в задачах классификации метрики принято выбирать так, чтобы их нужно было максимизировать, тогда как в регрессии метрики были такие, что мы их минимизировали, например, среднюю квадратичную </a:t>
            </a:r>
            <a:r>
              <a:rPr lang="ru-RU" sz="2200" dirty="0" smtClean="0"/>
              <a:t>ошибку</a:t>
            </a:r>
            <a:r>
              <a:rPr lang="ru-RU" sz="2200" dirty="0"/>
              <a:t>.</a:t>
            </a:r>
            <a:endParaRPr lang="en-GB" sz="35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91" y="340028"/>
            <a:ext cx="5093509" cy="240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69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609600"/>
            <a:ext cx="6629400" cy="556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Чтобы </a:t>
            </a:r>
            <a:r>
              <a:rPr lang="ru-RU" sz="2400" dirty="0"/>
              <a:t>максимизировать долю неправильных ответов, нужно ее немножко модифицировать и превратить в долю правильных ответов, или </a:t>
            </a:r>
            <a:r>
              <a:rPr lang="en-GB" sz="2400" dirty="0"/>
              <a:t>accuracy</a:t>
            </a:r>
            <a:r>
              <a:rPr lang="ru-RU" sz="2400" dirty="0"/>
              <a:t> на английском.</a:t>
            </a: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Она вычисляется точно так же: мы усредняем по всем объектам выборки индикаторы того, что на данном объекте алгоритм выдает правильный ответ.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 очень простая метрика качества, которая широко используется, но при этом у нее есть две проблемы</a:t>
            </a:r>
            <a:r>
              <a:rPr lang="ru-RU" sz="2200" dirty="0"/>
              <a:t>.</a:t>
            </a:r>
            <a:r>
              <a:rPr lang="en-GB" sz="2200" dirty="0"/>
              <a:t> 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474710"/>
            <a:ext cx="5130800" cy="21658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31" y="2640562"/>
            <a:ext cx="4275138" cy="412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177800"/>
            <a:ext cx="6883400" cy="6426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2400" dirty="0"/>
              <a:t>Давайте поговорим о них подробнее.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Проблема первая связана с несбалансированными выборками.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Давайте рассмотрим простой пример.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Пусть в выборке 1000 объектов, из них 950 относится к классу −1, и 50 — к классу +1.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И при этом рассмотрим константный алгоритм </a:t>
            </a:r>
            <a:r>
              <a:rPr lang="en-GB" sz="2400" dirty="0"/>
              <a:t>a</a:t>
            </a:r>
            <a:r>
              <a:rPr lang="ru-RU" sz="2400" dirty="0"/>
              <a:t>(</a:t>
            </a:r>
            <a:r>
              <a:rPr lang="en-GB" sz="2400" dirty="0"/>
              <a:t>x</a:t>
            </a:r>
            <a:r>
              <a:rPr lang="ru-RU" sz="2400" dirty="0"/>
              <a:t>), который на всех объектах, абсолютно всех объектах возвращает ответ −1.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Этот алгоритм бесполезен, не имеет смысла его использовать ни в каких задачах.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Он не восстанавливает никакие закономерности в данных.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При этом его доля верных ответов на данной выборке будет равна 0,95 или 95 %.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 очень много, но не соответствует нашим ожиданиям.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Понятно, что проблема именно в несбалансированности.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В том, что одного из классов сильно больше, чем другого.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Чтобы бороться с этой проблемой,</a:t>
            </a:r>
            <a:r>
              <a:rPr lang="en-GB" sz="2400" dirty="0"/>
              <a:t> </a:t>
            </a:r>
            <a:r>
              <a:rPr lang="ru-RU" sz="2400" dirty="0" smtClean="0"/>
              <a:t>имеет </a:t>
            </a:r>
            <a:r>
              <a:rPr lang="ru-RU" sz="2400" dirty="0"/>
              <a:t>смысл измерять долю объектов самого крупного класса в данной выборке.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5517309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4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762000"/>
            <a:ext cx="6883400" cy="584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Обозначим это через </a:t>
            </a:r>
            <a:r>
              <a:rPr lang="en-GB" sz="2000" dirty="0"/>
              <a:t>q</a:t>
            </a:r>
            <a:r>
              <a:rPr lang="ru-RU" sz="2000" dirty="0"/>
              <a:t>₀.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нашем случае самый крупный класс — это −1, и доля объектов этого класса равняется как раз 95 %.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Это означает, что доля правильных ответов для разумных классификаторов </a:t>
            </a:r>
            <a:r>
              <a:rPr lang="ru-RU" sz="2000" dirty="0" smtClean="0"/>
              <a:t>будет</a:t>
            </a:r>
            <a:r>
              <a:rPr lang="en-GB" sz="2000" dirty="0" smtClean="0"/>
              <a:t> </a:t>
            </a:r>
            <a:r>
              <a:rPr lang="ru-RU" sz="2000" dirty="0" smtClean="0"/>
              <a:t>лежать </a:t>
            </a:r>
            <a:r>
              <a:rPr lang="ru-RU" sz="2000" dirty="0"/>
              <a:t>в интервале от </a:t>
            </a:r>
            <a:r>
              <a:rPr lang="en-GB" sz="2000" dirty="0"/>
              <a:t>q</a:t>
            </a:r>
            <a:r>
              <a:rPr lang="ru-RU" sz="2000" dirty="0"/>
              <a:t>₀ до 1, от 0,95 до 1, а не от 1/2 до 1, как мы могли бы ожидать в случае с бинарной классификацией.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Еще раз совет на случай, если вы настроили некоторый классификатор и получили большую долю верных ответов — посмотрите на баланс классов.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Возможно, дело не в том, что вы построили хороший классификатор, а в </a:t>
            </a:r>
            <a:r>
              <a:rPr lang="ru-RU" sz="2000" dirty="0" smtClean="0"/>
              <a:t>том, что </a:t>
            </a:r>
            <a:r>
              <a:rPr lang="ru-RU" sz="2000" dirty="0"/>
              <a:t>просто одного из классов сильно больше, чем </a:t>
            </a:r>
            <a:r>
              <a:rPr lang="ru-RU" sz="2000" dirty="0" smtClean="0"/>
              <a:t>другого, и </a:t>
            </a:r>
            <a:r>
              <a:rPr lang="ru-RU" sz="2000" dirty="0"/>
              <a:t>из-за этого легко получить </a:t>
            </a:r>
            <a:r>
              <a:rPr lang="ru-RU" sz="2000" dirty="0" smtClean="0"/>
              <a:t>ложную высокую </a:t>
            </a:r>
            <a:r>
              <a:rPr lang="ru-RU" sz="2000" dirty="0"/>
              <a:t>долю верных ответов.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3" y="352360"/>
            <a:ext cx="4878808" cy="234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69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00" y="177800"/>
            <a:ext cx="8166100" cy="66802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000" dirty="0"/>
              <a:t>Вторая проблема, которая имеется в доле верных ответов — это то, что она никак не учитывает разные цены разных типов ошибок, тогда как цены действительно могут быть разными.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  <a:r>
              <a:rPr lang="ru-RU" sz="2000" dirty="0"/>
              <a:t>Давайте разберем простой пример.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  <a:r>
              <a:rPr lang="ru-RU" sz="2000" dirty="0"/>
              <a:t>Рассмотрим задачу кредитного </a:t>
            </a:r>
            <a:r>
              <a:rPr lang="ru-RU" sz="2000" dirty="0" err="1"/>
              <a:t>скоринга</a:t>
            </a:r>
            <a:r>
              <a:rPr lang="ru-RU" sz="2000" dirty="0"/>
              <a:t>, в которой нужно для клиента банка, который просит кредит, понять, выдавать ему кредит или не выдавать, вернет он этот кредит или не вернет.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представим, что у нас есть две модели.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Первая модель говорит, что нужно выдать кредит ста клиентам. При этом если мы их выдадим, то из них 80 вернут деньги, а 20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Вторая модель более консервативная.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Она говорит, что нужно выдать кредит всего 50 клиентам, и если мы это сделаем,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то из них 48 вернут кредит и всего 2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Непонятно, какая из этих моделей лучше.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Вторая модель более консервативная.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Если мы воспользуемся ей, то практически все клиенты вернут </a:t>
            </a:r>
            <a:r>
              <a:rPr lang="ru-RU" sz="2000" dirty="0" smtClean="0"/>
              <a:t>кредиты,</a:t>
            </a:r>
            <a:r>
              <a:rPr lang="en-GB" sz="2000" dirty="0" smtClean="0"/>
              <a:t> </a:t>
            </a:r>
            <a:r>
              <a:rPr lang="ru-RU" sz="2000" dirty="0" smtClean="0"/>
              <a:t>но </a:t>
            </a:r>
            <a:r>
              <a:rPr lang="ru-RU" sz="2000" dirty="0"/>
              <a:t>при этом многим мы кредиты не дадим, хотя они вернули бы </a:t>
            </a:r>
            <a:r>
              <a:rPr lang="ru-RU" sz="2000" dirty="0" smtClean="0"/>
              <a:t>деньги.</a:t>
            </a:r>
            <a:r>
              <a:rPr lang="en-GB" sz="2000" dirty="0" smtClean="0"/>
              <a:t> </a:t>
            </a:r>
            <a:r>
              <a:rPr lang="ru-RU" sz="2000" dirty="0" smtClean="0"/>
              <a:t>Мы </a:t>
            </a:r>
            <a:r>
              <a:rPr lang="ru-RU" sz="2000" dirty="0"/>
              <a:t>не заработаем.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Первая модель рискует сильнее, она выдает кредиты большему количеству человек,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мы заработаем больше, но при этом и будут некоторые потери, связанные с тем, что 20 клиентов кредит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в зависимости от того, каковы потери от невозврата кредита, можно отдать предпочтение либо одной модели, либо другой.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Таким образом, нужны какие-то дополнительные метрики </a:t>
            </a:r>
            <a:r>
              <a:rPr lang="ru-RU" sz="2000" dirty="0" smtClean="0"/>
              <a:t>качества,</a:t>
            </a:r>
            <a:r>
              <a:rPr lang="en-GB" sz="2000" dirty="0" smtClean="0"/>
              <a:t> </a:t>
            </a:r>
            <a:r>
              <a:rPr lang="ru-RU" sz="2000" dirty="0" smtClean="0"/>
              <a:t>которые </a:t>
            </a:r>
            <a:r>
              <a:rPr lang="ru-RU" sz="2000" dirty="0"/>
              <a:t>позволяют учесть цену той или иной ошибки.</a:t>
            </a:r>
            <a:endParaRPr lang="en-GB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0"/>
            <a:ext cx="5674611" cy="4055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7" y="4337067"/>
            <a:ext cx="4376737" cy="223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268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4800" y="203200"/>
            <a:ext cx="6705600" cy="6451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Как видите, </a:t>
            </a:r>
            <a:r>
              <a:rPr lang="ru-RU" dirty="0"/>
              <a:t>цены ошибок действительно могут быть разные.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ru-RU" dirty="0"/>
              <a:t>Например, в случае с кредитным </a:t>
            </a:r>
            <a:r>
              <a:rPr lang="ru-RU" dirty="0" err="1"/>
              <a:t>скорингом</a:t>
            </a:r>
            <a:r>
              <a:rPr lang="ru-RU" dirty="0"/>
              <a:t> непонятно, что лучше: выдать кредит плохому клиенту, который не вернёт кредит, или не выдать кредит хорошему клиенту, который мог бы вернуть этот кредит.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ru-RU" dirty="0"/>
              <a:t>То, какая ошибка лучше или хуже, какая важнее, какая нет,</a:t>
            </a:r>
            <a:r>
              <a:rPr lang="en-GB" dirty="0"/>
              <a:t> </a:t>
            </a:r>
            <a:r>
              <a:rPr lang="ru-RU" dirty="0"/>
              <a:t>зависит от конкретной стратегии банка.  </a:t>
            </a:r>
          </a:p>
          <a:p>
            <a:pPr marL="0" indent="0">
              <a:buNone/>
            </a:pPr>
            <a:r>
              <a:rPr lang="ru-RU" dirty="0"/>
              <a:t>Цена этой ошибки может варьироваться. </a:t>
            </a:r>
          </a:p>
          <a:p>
            <a:pPr marL="0" indent="0">
              <a:buNone/>
            </a:pPr>
            <a:r>
              <a:rPr lang="ru-RU" dirty="0"/>
              <a:t>Доля верных ответов неспособна учитывать цены разных ошибок.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70" y="111658"/>
            <a:ext cx="5143529" cy="27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74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Чтобы рассуждать о том, у какой ошибки какая </a:t>
            </a:r>
            <a:r>
              <a:rPr lang="ru-RU" sz="1400" dirty="0" smtClean="0"/>
              <a:t>цена, </a:t>
            </a:r>
            <a:r>
              <a:rPr lang="ru-RU" sz="1400" dirty="0"/>
              <a:t>удобно ввести матрицу ошибок, которая производит некоторую классификацию типов ошибок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Она состоит из двух строк и двух столбцов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Строка зависит от того, какой ответ выдаёт наш алгоритм, наша модель.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Первая строка соответствует объектам, которых наша модель относит к классу +1.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Вторая строка соответствует объектам, которых наша модель относит к классу -1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Столбец зависит от того, к какому классу на самом деле относится объект.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объект относится к классу 1, он попадает в первый столбец.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объект относится к классу -1, он попадает во второй столбец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Когда алгоритм относит объект к классу +1, будем говорить, что алгоритм срабатывает, он делает срабатывание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Итак, если алгоритм сработал, отнёс объект к классу +1, и объект действительно относился к классу +1, это верное срабатывание или </a:t>
            </a:r>
            <a:r>
              <a:rPr lang="en-GB" sz="1400" dirty="0"/>
              <a:t>True Positive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алгоритм сработал, но объект не относился к первому классу, на самом деле он из класса -1, то это ложное срабатывание или </a:t>
            </a:r>
            <a:r>
              <a:rPr lang="en-GB" sz="1400" dirty="0"/>
              <a:t>False Positive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алгоритм выдаёт ответ -1, будем говорить, что он пропускает объект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Итак, если имеет место пропуск, но при этом объект относится к классу 1,</a:t>
            </a:r>
            <a:r>
              <a:rPr lang="en-GB" sz="1400" dirty="0"/>
              <a:t> </a:t>
            </a:r>
            <a:r>
              <a:rPr lang="ru-RU" sz="1400" dirty="0"/>
              <a:t>то это ложный пропуск или </a:t>
            </a:r>
            <a:r>
              <a:rPr lang="ru-RU" sz="1400" dirty="0" err="1"/>
              <a:t>False</a:t>
            </a:r>
            <a:r>
              <a:rPr lang="ru-RU" sz="1400" dirty="0"/>
              <a:t> </a:t>
            </a:r>
            <a:r>
              <a:rPr lang="ru-RU" sz="1400" dirty="0" err="1"/>
              <a:t>Negative</a:t>
            </a:r>
            <a:r>
              <a:rPr lang="ru-RU" sz="1400" dirty="0"/>
              <a:t>.  </a:t>
            </a:r>
          </a:p>
          <a:p>
            <a:pPr marL="0" indent="0">
              <a:buNone/>
            </a:pPr>
            <a:r>
              <a:rPr lang="ru-RU" sz="1400" dirty="0"/>
              <a:t>Если же алгоритм пропускает объект, и, действительно,</a:t>
            </a:r>
          </a:p>
          <a:p>
            <a:pPr marL="0" indent="0">
              <a:buNone/>
            </a:pPr>
            <a:r>
              <a:rPr lang="ru-RU" sz="1400" dirty="0"/>
              <a:t>этот объект относится к классу -1, то это верный пропуск или </a:t>
            </a:r>
            <a:r>
              <a:rPr lang="ru-RU" sz="1400" dirty="0" err="1"/>
              <a:t>True</a:t>
            </a:r>
            <a:r>
              <a:rPr lang="ru-RU" sz="1400" dirty="0"/>
              <a:t> </a:t>
            </a:r>
            <a:r>
              <a:rPr lang="ru-RU" sz="1400" dirty="0" err="1"/>
              <a:t>Negative</a:t>
            </a:r>
            <a:r>
              <a:rPr lang="ru-RU" sz="1400" dirty="0" smtClean="0"/>
              <a:t>.</a:t>
            </a:r>
            <a:endParaRPr lang="ru-RU" sz="1400" dirty="0"/>
          </a:p>
          <a:p>
            <a:pPr marL="0" indent="0">
              <a:buNone/>
            </a:pPr>
            <a:r>
              <a:rPr lang="ru-RU" sz="1400" dirty="0"/>
              <a:t>Таким образом, у нас есть два вида ошибок: ложные срабатывания и ложные пропуски.</a:t>
            </a:r>
          </a:p>
          <a:p>
            <a:pPr marL="0" indent="0">
              <a:buNone/>
            </a:pPr>
            <a:r>
              <a:rPr lang="ru-RU" sz="1400" dirty="0"/>
              <a:t>И для каждой из них нужна своя метрика качества, чтобы как-то измерить, какое количество таких ошибок мы </a:t>
            </a:r>
            <a:r>
              <a:rPr lang="ru-RU" sz="1400" dirty="0" smtClean="0"/>
              <a:t>допускаем</a:t>
            </a:r>
            <a:r>
              <a:rPr lang="ru-RU" sz="1400"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6" y="1000124"/>
            <a:ext cx="5012628" cy="32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57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Давайте будем разбирать наши метрики на двух примерах, на примере двух моделей.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Будем считать, что у нас выборка состоит из двухсот объектов, из которых сто относится к классу 1, и сто относится к классу -</a:t>
            </a:r>
            <a:r>
              <a:rPr lang="ru-RU" sz="2000" dirty="0" smtClean="0"/>
              <a:t>1.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При </a:t>
            </a:r>
            <a:r>
              <a:rPr lang="ru-RU" sz="2000" dirty="0"/>
              <a:t>этом первая модель относит к классу 1 сто объектов,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из которых 80 — это верное срабатывание и 20 — это ложное срабатывание.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Вторая модель срабатывает на пятидесяти объектах.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Из них 48 — это верное срабатывание, а 2 — это ложное срабатывание.</a:t>
            </a:r>
            <a:r>
              <a:rPr lang="en-GB" sz="2000" dirty="0" smtClean="0">
                <a:effectLst/>
              </a:rPr>
              <a:t> </a:t>
            </a:r>
            <a:endParaRPr lang="ru-RU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0"/>
            <a:ext cx="5291137" cy="258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6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544</Words>
  <Application>Microsoft Macintosh PowerPoint</Application>
  <PresentationFormat>Widescreen</PresentationFormat>
  <Paragraphs>185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Nonna Shakhova</dc:creator>
  <cp:lastModifiedBy>Nonna Shakhova</cp:lastModifiedBy>
  <cp:revision>13</cp:revision>
  <dcterms:created xsi:type="dcterms:W3CDTF">2018-01-27T22:36:05Z</dcterms:created>
  <dcterms:modified xsi:type="dcterms:W3CDTF">2018-01-27T23:38:23Z</dcterms:modified>
</cp:coreProperties>
</file>

<file path=docProps/thumbnail.jpeg>
</file>